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554" r:id="rId3"/>
    <p:sldId id="512" r:id="rId4"/>
    <p:sldId id="514" r:id="rId5"/>
    <p:sldId id="583" r:id="rId6"/>
    <p:sldId id="575" r:id="rId7"/>
    <p:sldId id="576" r:id="rId8"/>
    <p:sldId id="577" r:id="rId9"/>
    <p:sldId id="578" r:id="rId10"/>
    <p:sldId id="579" r:id="rId11"/>
    <p:sldId id="582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BBFB2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5649" autoAdjust="0"/>
  </p:normalViewPr>
  <p:slideViewPr>
    <p:cSldViewPr snapToGrid="0" showGuides="1">
      <p:cViewPr varScale="1">
        <p:scale>
          <a:sx n="139" d="100"/>
          <a:sy n="139" d="100"/>
        </p:scale>
        <p:origin x="592" y="168"/>
      </p:cViewPr>
      <p:guideLst>
        <p:guide orient="horz" pos="2161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41492-0479-7643-AEC8-9E4D3AFAE75B}" type="doc">
      <dgm:prSet loTypeId="urn:microsoft.com/office/officeart/2005/8/layout/cycle6" loCatId="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390CF95-50EC-E640-BE02-6EBA41E86E96}">
      <dgm:prSet phldrT="[文本]"/>
      <dgm:spPr/>
      <dgm:t>
        <a:bodyPr/>
        <a:lstStyle/>
        <a:p>
          <a:r>
            <a:rPr lang="zh-CN" altLang="en-US" b="1" dirty="0"/>
            <a:t>设计者</a:t>
          </a:r>
        </a:p>
      </dgm:t>
    </dgm:pt>
    <dgm:pt modelId="{31D8E8B4-0A70-0D43-A03C-04A2FD920C0C}" type="parTrans" cxnId="{10930D9D-91C4-964E-9442-F0921BDE3062}">
      <dgm:prSet/>
      <dgm:spPr/>
      <dgm:t>
        <a:bodyPr/>
        <a:lstStyle/>
        <a:p>
          <a:endParaRPr lang="zh-CN" altLang="en-US"/>
        </a:p>
      </dgm:t>
    </dgm:pt>
    <dgm:pt modelId="{40996B6C-A482-2640-A2B2-FAA73025C840}" type="sibTrans" cxnId="{10930D9D-91C4-964E-9442-F0921BDE3062}">
      <dgm:prSet/>
      <dgm:spPr/>
      <dgm:t>
        <a:bodyPr/>
        <a:lstStyle/>
        <a:p>
          <a:endParaRPr lang="zh-CN" altLang="en-US" b="1"/>
        </a:p>
      </dgm:t>
    </dgm:pt>
    <dgm:pt modelId="{5435869D-8169-AC42-9B84-777158206C75}">
      <dgm:prSet phldrT="[文本]"/>
      <dgm:spPr/>
      <dgm:t>
        <a:bodyPr/>
        <a:lstStyle/>
        <a:p>
          <a:r>
            <a:rPr lang="zh-CN" altLang="en-US" b="1" dirty="0"/>
            <a:t>组织者</a:t>
          </a:r>
        </a:p>
      </dgm:t>
    </dgm:pt>
    <dgm:pt modelId="{9DA76047-A1C1-4644-8EF9-44C220EF6197}" type="parTrans" cxnId="{3B85E3D0-03DC-0C4B-AE23-FF74D4E13423}">
      <dgm:prSet/>
      <dgm:spPr/>
      <dgm:t>
        <a:bodyPr/>
        <a:lstStyle/>
        <a:p>
          <a:endParaRPr lang="zh-CN" altLang="en-US"/>
        </a:p>
      </dgm:t>
    </dgm:pt>
    <dgm:pt modelId="{47443962-2F7B-774A-9872-1DE25F700DDD}" type="sibTrans" cxnId="{3B85E3D0-03DC-0C4B-AE23-FF74D4E13423}">
      <dgm:prSet/>
      <dgm:spPr/>
      <dgm:t>
        <a:bodyPr/>
        <a:lstStyle/>
        <a:p>
          <a:endParaRPr lang="zh-CN" altLang="en-US" b="1"/>
        </a:p>
      </dgm:t>
    </dgm:pt>
    <dgm:pt modelId="{1DCF9826-3320-0342-BCA3-3B640DB7FAA9}">
      <dgm:prSet phldrT="[文本]"/>
      <dgm:spPr/>
      <dgm:t>
        <a:bodyPr/>
        <a:lstStyle/>
        <a:p>
          <a:r>
            <a:rPr lang="zh-CN" altLang="en-US" b="1" dirty="0"/>
            <a:t>观察者</a:t>
          </a:r>
        </a:p>
      </dgm:t>
    </dgm:pt>
    <dgm:pt modelId="{7DAC17FE-AED1-A343-820E-16D6AFE3A414}" type="parTrans" cxnId="{C9D5D0A9-7E28-6144-B646-702B4FCC1C7E}">
      <dgm:prSet/>
      <dgm:spPr/>
      <dgm:t>
        <a:bodyPr/>
        <a:lstStyle/>
        <a:p>
          <a:endParaRPr lang="zh-CN" altLang="en-US"/>
        </a:p>
      </dgm:t>
    </dgm:pt>
    <dgm:pt modelId="{C6F6779E-F16F-1942-BD57-F95DA5069D27}" type="sibTrans" cxnId="{C9D5D0A9-7E28-6144-B646-702B4FCC1C7E}">
      <dgm:prSet/>
      <dgm:spPr/>
      <dgm:t>
        <a:bodyPr/>
        <a:lstStyle/>
        <a:p>
          <a:endParaRPr lang="zh-CN" altLang="en-US" b="1"/>
        </a:p>
      </dgm:t>
    </dgm:pt>
    <dgm:pt modelId="{8F811B2D-A787-5D4A-B535-2366C03F4042}">
      <dgm:prSet phldrT="[文本]"/>
      <dgm:spPr/>
      <dgm:t>
        <a:bodyPr/>
        <a:lstStyle/>
        <a:p>
          <a:r>
            <a:rPr lang="zh-CN" altLang="en-US" b="1" dirty="0"/>
            <a:t>指导者</a:t>
          </a:r>
        </a:p>
      </dgm:t>
    </dgm:pt>
    <dgm:pt modelId="{6389EDE2-E1F4-DD42-826C-002D6D51662E}" type="parTrans" cxnId="{BDEEEFD7-6FDD-CE45-8511-599110DFFD8D}">
      <dgm:prSet/>
      <dgm:spPr/>
      <dgm:t>
        <a:bodyPr/>
        <a:lstStyle/>
        <a:p>
          <a:endParaRPr lang="zh-CN" altLang="en-US"/>
        </a:p>
      </dgm:t>
    </dgm:pt>
    <dgm:pt modelId="{C3CD514A-42A5-2948-8B55-F64D0530EEA2}" type="sibTrans" cxnId="{BDEEEFD7-6FDD-CE45-8511-599110DFFD8D}">
      <dgm:prSet/>
      <dgm:spPr/>
      <dgm:t>
        <a:bodyPr/>
        <a:lstStyle/>
        <a:p>
          <a:endParaRPr lang="zh-CN" altLang="en-US" b="1"/>
        </a:p>
      </dgm:t>
    </dgm:pt>
    <dgm:pt modelId="{34BAA63A-ABD4-AE44-A4F4-3CC10C4D9368}">
      <dgm:prSet phldrT="[文本]"/>
      <dgm:spPr/>
      <dgm:t>
        <a:bodyPr/>
        <a:lstStyle/>
        <a:p>
          <a:r>
            <a:rPr lang="zh-CN" altLang="en-US" b="1" dirty="0"/>
            <a:t>评价者和反思者</a:t>
          </a:r>
        </a:p>
      </dgm:t>
    </dgm:pt>
    <dgm:pt modelId="{87D367FD-7DDF-B649-ABAB-CC1DCDB7314D}" type="parTrans" cxnId="{F9AC748B-AADF-E745-980C-0EC4074951B2}">
      <dgm:prSet/>
      <dgm:spPr/>
      <dgm:t>
        <a:bodyPr/>
        <a:lstStyle/>
        <a:p>
          <a:endParaRPr lang="zh-CN" altLang="en-US"/>
        </a:p>
      </dgm:t>
    </dgm:pt>
    <dgm:pt modelId="{1873D6EA-57E4-8548-9273-2EC9ADD24990}" type="sibTrans" cxnId="{F9AC748B-AADF-E745-980C-0EC4074951B2}">
      <dgm:prSet/>
      <dgm:spPr/>
      <dgm:t>
        <a:bodyPr/>
        <a:lstStyle/>
        <a:p>
          <a:endParaRPr lang="zh-CN" altLang="en-US" b="1"/>
        </a:p>
      </dgm:t>
    </dgm:pt>
    <dgm:pt modelId="{08E7C818-5462-9C41-8260-A0B96BAE49C0}" type="pres">
      <dgm:prSet presAssocID="{B0B41492-0479-7643-AEC8-9E4D3AFAE75B}" presName="cycle" presStyleCnt="0">
        <dgm:presLayoutVars>
          <dgm:dir/>
          <dgm:resizeHandles val="exact"/>
        </dgm:presLayoutVars>
      </dgm:prSet>
      <dgm:spPr/>
    </dgm:pt>
    <dgm:pt modelId="{C5FF45DD-35CD-BA4A-8E59-CAEF70D98805}" type="pres">
      <dgm:prSet presAssocID="{D390CF95-50EC-E640-BE02-6EBA41E86E96}" presName="node" presStyleLbl="node1" presStyleIdx="0" presStyleCnt="5">
        <dgm:presLayoutVars>
          <dgm:bulletEnabled val="1"/>
        </dgm:presLayoutVars>
      </dgm:prSet>
      <dgm:spPr/>
    </dgm:pt>
    <dgm:pt modelId="{7D4A87D0-CF1D-4749-9D64-7CB2BCA05022}" type="pres">
      <dgm:prSet presAssocID="{D390CF95-50EC-E640-BE02-6EBA41E86E96}" presName="spNode" presStyleCnt="0"/>
      <dgm:spPr/>
    </dgm:pt>
    <dgm:pt modelId="{DE65AE69-A1E0-5046-910E-B8B0C028DEB5}" type="pres">
      <dgm:prSet presAssocID="{40996B6C-A482-2640-A2B2-FAA73025C840}" presName="sibTrans" presStyleLbl="sibTrans1D1" presStyleIdx="0" presStyleCnt="5"/>
      <dgm:spPr/>
    </dgm:pt>
    <dgm:pt modelId="{8D46BDE5-0A5D-D345-A9F1-791AAC201BFB}" type="pres">
      <dgm:prSet presAssocID="{5435869D-8169-AC42-9B84-777158206C75}" presName="node" presStyleLbl="node1" presStyleIdx="1" presStyleCnt="5">
        <dgm:presLayoutVars>
          <dgm:bulletEnabled val="1"/>
        </dgm:presLayoutVars>
      </dgm:prSet>
      <dgm:spPr/>
    </dgm:pt>
    <dgm:pt modelId="{DBB0E48D-C9CD-B842-B693-9EF696ACE9DF}" type="pres">
      <dgm:prSet presAssocID="{5435869D-8169-AC42-9B84-777158206C75}" presName="spNode" presStyleCnt="0"/>
      <dgm:spPr/>
    </dgm:pt>
    <dgm:pt modelId="{35B9A825-542B-C544-B78C-3A69356EB55D}" type="pres">
      <dgm:prSet presAssocID="{47443962-2F7B-774A-9872-1DE25F700DDD}" presName="sibTrans" presStyleLbl="sibTrans1D1" presStyleIdx="1" presStyleCnt="5"/>
      <dgm:spPr/>
    </dgm:pt>
    <dgm:pt modelId="{815B1C7B-89B9-BC44-B1C1-3BEE1D95730D}" type="pres">
      <dgm:prSet presAssocID="{1DCF9826-3320-0342-BCA3-3B640DB7FAA9}" presName="node" presStyleLbl="node1" presStyleIdx="2" presStyleCnt="5">
        <dgm:presLayoutVars>
          <dgm:bulletEnabled val="1"/>
        </dgm:presLayoutVars>
      </dgm:prSet>
      <dgm:spPr/>
    </dgm:pt>
    <dgm:pt modelId="{32542379-4082-8044-BEB0-A3BF2E047029}" type="pres">
      <dgm:prSet presAssocID="{1DCF9826-3320-0342-BCA3-3B640DB7FAA9}" presName="spNode" presStyleCnt="0"/>
      <dgm:spPr/>
    </dgm:pt>
    <dgm:pt modelId="{4E86EBF7-F50E-F14C-B57A-17299CE27F99}" type="pres">
      <dgm:prSet presAssocID="{C6F6779E-F16F-1942-BD57-F95DA5069D27}" presName="sibTrans" presStyleLbl="sibTrans1D1" presStyleIdx="2" presStyleCnt="5"/>
      <dgm:spPr/>
    </dgm:pt>
    <dgm:pt modelId="{195C0337-DA34-BF44-BF74-61000CFCE2A6}" type="pres">
      <dgm:prSet presAssocID="{8F811B2D-A787-5D4A-B535-2366C03F4042}" presName="node" presStyleLbl="node1" presStyleIdx="3" presStyleCnt="5">
        <dgm:presLayoutVars>
          <dgm:bulletEnabled val="1"/>
        </dgm:presLayoutVars>
      </dgm:prSet>
      <dgm:spPr/>
    </dgm:pt>
    <dgm:pt modelId="{8E9C4084-107E-EC41-BEE0-A2C1B188C0C4}" type="pres">
      <dgm:prSet presAssocID="{8F811B2D-A787-5D4A-B535-2366C03F4042}" presName="spNode" presStyleCnt="0"/>
      <dgm:spPr/>
    </dgm:pt>
    <dgm:pt modelId="{9A0430FB-58ED-0C4C-BE99-9274E5FFEC5B}" type="pres">
      <dgm:prSet presAssocID="{C3CD514A-42A5-2948-8B55-F64D0530EEA2}" presName="sibTrans" presStyleLbl="sibTrans1D1" presStyleIdx="3" presStyleCnt="5"/>
      <dgm:spPr/>
    </dgm:pt>
    <dgm:pt modelId="{7AAAE542-E343-3245-9864-7E799BEFA70D}" type="pres">
      <dgm:prSet presAssocID="{34BAA63A-ABD4-AE44-A4F4-3CC10C4D9368}" presName="node" presStyleLbl="node1" presStyleIdx="4" presStyleCnt="5">
        <dgm:presLayoutVars>
          <dgm:bulletEnabled val="1"/>
        </dgm:presLayoutVars>
      </dgm:prSet>
      <dgm:spPr/>
    </dgm:pt>
    <dgm:pt modelId="{48E861CA-8EA9-DB47-88DD-CAF6EF0F6CF2}" type="pres">
      <dgm:prSet presAssocID="{34BAA63A-ABD4-AE44-A4F4-3CC10C4D9368}" presName="spNode" presStyleCnt="0"/>
      <dgm:spPr/>
    </dgm:pt>
    <dgm:pt modelId="{74257006-DC9E-D044-83F5-65E3560E3E58}" type="pres">
      <dgm:prSet presAssocID="{1873D6EA-57E4-8548-9273-2EC9ADD24990}" presName="sibTrans" presStyleLbl="sibTrans1D1" presStyleIdx="4" presStyleCnt="5"/>
      <dgm:spPr/>
    </dgm:pt>
  </dgm:ptLst>
  <dgm:cxnLst>
    <dgm:cxn modelId="{4AE7A517-A898-C342-BF02-7A5BE8DA6518}" type="presOf" srcId="{8F811B2D-A787-5D4A-B535-2366C03F4042}" destId="{195C0337-DA34-BF44-BF74-61000CFCE2A6}" srcOrd="0" destOrd="0" presId="urn:microsoft.com/office/officeart/2005/8/layout/cycle6"/>
    <dgm:cxn modelId="{8D8C3C58-9154-034B-804B-63285A6B18DF}" type="presOf" srcId="{C3CD514A-42A5-2948-8B55-F64D0530EEA2}" destId="{9A0430FB-58ED-0C4C-BE99-9274E5FFEC5B}" srcOrd="0" destOrd="0" presId="urn:microsoft.com/office/officeart/2005/8/layout/cycle6"/>
    <dgm:cxn modelId="{82946279-246E-D349-A3C8-0187B173F0C4}" type="presOf" srcId="{47443962-2F7B-774A-9872-1DE25F700DDD}" destId="{35B9A825-542B-C544-B78C-3A69356EB55D}" srcOrd="0" destOrd="0" presId="urn:microsoft.com/office/officeart/2005/8/layout/cycle6"/>
    <dgm:cxn modelId="{2A4B6C7D-D580-1B41-9270-821B893B1ECE}" type="presOf" srcId="{5435869D-8169-AC42-9B84-777158206C75}" destId="{8D46BDE5-0A5D-D345-A9F1-791AAC201BFB}" srcOrd="0" destOrd="0" presId="urn:microsoft.com/office/officeart/2005/8/layout/cycle6"/>
    <dgm:cxn modelId="{F9AC748B-AADF-E745-980C-0EC4074951B2}" srcId="{B0B41492-0479-7643-AEC8-9E4D3AFAE75B}" destId="{34BAA63A-ABD4-AE44-A4F4-3CC10C4D9368}" srcOrd="4" destOrd="0" parTransId="{87D367FD-7DDF-B649-ABAB-CC1DCDB7314D}" sibTransId="{1873D6EA-57E4-8548-9273-2EC9ADD24990}"/>
    <dgm:cxn modelId="{90F96691-9B8A-254D-9ED0-F2A2C674D475}" type="presOf" srcId="{1DCF9826-3320-0342-BCA3-3B640DB7FAA9}" destId="{815B1C7B-89B9-BC44-B1C1-3BEE1D95730D}" srcOrd="0" destOrd="0" presId="urn:microsoft.com/office/officeart/2005/8/layout/cycle6"/>
    <dgm:cxn modelId="{10930D9D-91C4-964E-9442-F0921BDE3062}" srcId="{B0B41492-0479-7643-AEC8-9E4D3AFAE75B}" destId="{D390CF95-50EC-E640-BE02-6EBA41E86E96}" srcOrd="0" destOrd="0" parTransId="{31D8E8B4-0A70-0D43-A03C-04A2FD920C0C}" sibTransId="{40996B6C-A482-2640-A2B2-FAA73025C840}"/>
    <dgm:cxn modelId="{B5B0529E-7A30-9749-A4CA-BA49B4F81F50}" type="presOf" srcId="{1873D6EA-57E4-8548-9273-2EC9ADD24990}" destId="{74257006-DC9E-D044-83F5-65E3560E3E58}" srcOrd="0" destOrd="0" presId="urn:microsoft.com/office/officeart/2005/8/layout/cycle6"/>
    <dgm:cxn modelId="{C9D5D0A9-7E28-6144-B646-702B4FCC1C7E}" srcId="{B0B41492-0479-7643-AEC8-9E4D3AFAE75B}" destId="{1DCF9826-3320-0342-BCA3-3B640DB7FAA9}" srcOrd="2" destOrd="0" parTransId="{7DAC17FE-AED1-A343-820E-16D6AFE3A414}" sibTransId="{C6F6779E-F16F-1942-BD57-F95DA5069D27}"/>
    <dgm:cxn modelId="{856D9EAB-F575-764E-AE4C-769F1D175C6D}" type="presOf" srcId="{40996B6C-A482-2640-A2B2-FAA73025C840}" destId="{DE65AE69-A1E0-5046-910E-B8B0C028DEB5}" srcOrd="0" destOrd="0" presId="urn:microsoft.com/office/officeart/2005/8/layout/cycle6"/>
    <dgm:cxn modelId="{DD68DDCA-2FC5-A045-B7C5-36BECBA7B7F4}" type="presOf" srcId="{C6F6779E-F16F-1942-BD57-F95DA5069D27}" destId="{4E86EBF7-F50E-F14C-B57A-17299CE27F99}" srcOrd="0" destOrd="0" presId="urn:microsoft.com/office/officeart/2005/8/layout/cycle6"/>
    <dgm:cxn modelId="{3B85E3D0-03DC-0C4B-AE23-FF74D4E13423}" srcId="{B0B41492-0479-7643-AEC8-9E4D3AFAE75B}" destId="{5435869D-8169-AC42-9B84-777158206C75}" srcOrd="1" destOrd="0" parTransId="{9DA76047-A1C1-4644-8EF9-44C220EF6197}" sibTransId="{47443962-2F7B-774A-9872-1DE25F700DDD}"/>
    <dgm:cxn modelId="{BDEEEFD7-6FDD-CE45-8511-599110DFFD8D}" srcId="{B0B41492-0479-7643-AEC8-9E4D3AFAE75B}" destId="{8F811B2D-A787-5D4A-B535-2366C03F4042}" srcOrd="3" destOrd="0" parTransId="{6389EDE2-E1F4-DD42-826C-002D6D51662E}" sibTransId="{C3CD514A-42A5-2948-8B55-F64D0530EEA2}"/>
    <dgm:cxn modelId="{0B976EED-EC05-2346-9201-ECEC029687D8}" type="presOf" srcId="{34BAA63A-ABD4-AE44-A4F4-3CC10C4D9368}" destId="{7AAAE542-E343-3245-9864-7E799BEFA70D}" srcOrd="0" destOrd="0" presId="urn:microsoft.com/office/officeart/2005/8/layout/cycle6"/>
    <dgm:cxn modelId="{2F8A91F4-DB67-3047-ADCD-30BF853CBF0E}" type="presOf" srcId="{D390CF95-50EC-E640-BE02-6EBA41E86E96}" destId="{C5FF45DD-35CD-BA4A-8E59-CAEF70D98805}" srcOrd="0" destOrd="0" presId="urn:microsoft.com/office/officeart/2005/8/layout/cycle6"/>
    <dgm:cxn modelId="{6B2498FD-6A79-734B-83DC-3EBD064DDF7A}" type="presOf" srcId="{B0B41492-0479-7643-AEC8-9E4D3AFAE75B}" destId="{08E7C818-5462-9C41-8260-A0B96BAE49C0}" srcOrd="0" destOrd="0" presId="urn:microsoft.com/office/officeart/2005/8/layout/cycle6"/>
    <dgm:cxn modelId="{A4D38C7A-D48C-0B40-9168-DFC87235CCDB}" type="presParOf" srcId="{08E7C818-5462-9C41-8260-A0B96BAE49C0}" destId="{C5FF45DD-35CD-BA4A-8E59-CAEF70D98805}" srcOrd="0" destOrd="0" presId="urn:microsoft.com/office/officeart/2005/8/layout/cycle6"/>
    <dgm:cxn modelId="{CCAFC3D1-87AC-AC47-9692-49416A366CC8}" type="presParOf" srcId="{08E7C818-5462-9C41-8260-A0B96BAE49C0}" destId="{7D4A87D0-CF1D-4749-9D64-7CB2BCA05022}" srcOrd="1" destOrd="0" presId="urn:microsoft.com/office/officeart/2005/8/layout/cycle6"/>
    <dgm:cxn modelId="{E915951B-76D5-174D-877D-FBEF347A8904}" type="presParOf" srcId="{08E7C818-5462-9C41-8260-A0B96BAE49C0}" destId="{DE65AE69-A1E0-5046-910E-B8B0C028DEB5}" srcOrd="2" destOrd="0" presId="urn:microsoft.com/office/officeart/2005/8/layout/cycle6"/>
    <dgm:cxn modelId="{D043BCA2-8FA5-AD47-BEA6-972F52E97EA1}" type="presParOf" srcId="{08E7C818-5462-9C41-8260-A0B96BAE49C0}" destId="{8D46BDE5-0A5D-D345-A9F1-791AAC201BFB}" srcOrd="3" destOrd="0" presId="urn:microsoft.com/office/officeart/2005/8/layout/cycle6"/>
    <dgm:cxn modelId="{D561826D-380D-2845-BCD7-7B21E607FAD8}" type="presParOf" srcId="{08E7C818-5462-9C41-8260-A0B96BAE49C0}" destId="{DBB0E48D-C9CD-B842-B693-9EF696ACE9DF}" srcOrd="4" destOrd="0" presId="urn:microsoft.com/office/officeart/2005/8/layout/cycle6"/>
    <dgm:cxn modelId="{9BC3C57E-74A4-494C-B803-E6815D26B848}" type="presParOf" srcId="{08E7C818-5462-9C41-8260-A0B96BAE49C0}" destId="{35B9A825-542B-C544-B78C-3A69356EB55D}" srcOrd="5" destOrd="0" presId="urn:microsoft.com/office/officeart/2005/8/layout/cycle6"/>
    <dgm:cxn modelId="{1EDF321D-782D-3E46-8560-8C69D07F3000}" type="presParOf" srcId="{08E7C818-5462-9C41-8260-A0B96BAE49C0}" destId="{815B1C7B-89B9-BC44-B1C1-3BEE1D95730D}" srcOrd="6" destOrd="0" presId="urn:microsoft.com/office/officeart/2005/8/layout/cycle6"/>
    <dgm:cxn modelId="{20FF863F-57BC-384C-93EE-7280A7D09358}" type="presParOf" srcId="{08E7C818-5462-9C41-8260-A0B96BAE49C0}" destId="{32542379-4082-8044-BEB0-A3BF2E047029}" srcOrd="7" destOrd="0" presId="urn:microsoft.com/office/officeart/2005/8/layout/cycle6"/>
    <dgm:cxn modelId="{76D5D4F6-74BF-7E47-8DCA-78DD49883D6E}" type="presParOf" srcId="{08E7C818-5462-9C41-8260-A0B96BAE49C0}" destId="{4E86EBF7-F50E-F14C-B57A-17299CE27F99}" srcOrd="8" destOrd="0" presId="urn:microsoft.com/office/officeart/2005/8/layout/cycle6"/>
    <dgm:cxn modelId="{895225CF-1653-1B4F-A7AD-C8A3EF7781E8}" type="presParOf" srcId="{08E7C818-5462-9C41-8260-A0B96BAE49C0}" destId="{195C0337-DA34-BF44-BF74-61000CFCE2A6}" srcOrd="9" destOrd="0" presId="urn:microsoft.com/office/officeart/2005/8/layout/cycle6"/>
    <dgm:cxn modelId="{000F9E05-CC24-BB4B-A19C-AED0B6346E19}" type="presParOf" srcId="{08E7C818-5462-9C41-8260-A0B96BAE49C0}" destId="{8E9C4084-107E-EC41-BEE0-A2C1B188C0C4}" srcOrd="10" destOrd="0" presId="urn:microsoft.com/office/officeart/2005/8/layout/cycle6"/>
    <dgm:cxn modelId="{6307C2CB-6404-D546-B42A-5D74938C9BC4}" type="presParOf" srcId="{08E7C818-5462-9C41-8260-A0B96BAE49C0}" destId="{9A0430FB-58ED-0C4C-BE99-9274E5FFEC5B}" srcOrd="11" destOrd="0" presId="urn:microsoft.com/office/officeart/2005/8/layout/cycle6"/>
    <dgm:cxn modelId="{417CCE81-D1FD-B949-9107-936819E95FD0}" type="presParOf" srcId="{08E7C818-5462-9C41-8260-A0B96BAE49C0}" destId="{7AAAE542-E343-3245-9864-7E799BEFA70D}" srcOrd="12" destOrd="0" presId="urn:microsoft.com/office/officeart/2005/8/layout/cycle6"/>
    <dgm:cxn modelId="{E70AFB75-9170-8D4F-A70F-104B592F45C2}" type="presParOf" srcId="{08E7C818-5462-9C41-8260-A0B96BAE49C0}" destId="{48E861CA-8EA9-DB47-88DD-CAF6EF0F6CF2}" srcOrd="13" destOrd="0" presId="urn:microsoft.com/office/officeart/2005/8/layout/cycle6"/>
    <dgm:cxn modelId="{A1FA79EC-33DE-9B48-A335-A2F15AD202F2}" type="presParOf" srcId="{08E7C818-5462-9C41-8260-A0B96BAE49C0}" destId="{74257006-DC9E-D044-83F5-65E3560E3E58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FF45DD-35CD-BA4A-8E59-CAEF70D98805}">
      <dsp:nvSpPr>
        <dsp:cNvPr id="0" name=""/>
        <dsp:cNvSpPr/>
      </dsp:nvSpPr>
      <dsp:spPr>
        <a:xfrm>
          <a:off x="983036" y="8729"/>
          <a:ext cx="795599" cy="517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/>
            <a:t>设计者</a:t>
          </a:r>
        </a:p>
      </dsp:txBody>
      <dsp:txXfrm>
        <a:off x="1008281" y="33974"/>
        <a:ext cx="745109" cy="466649"/>
      </dsp:txXfrm>
    </dsp:sp>
    <dsp:sp modelId="{DE65AE69-A1E0-5046-910E-B8B0C028DEB5}">
      <dsp:nvSpPr>
        <dsp:cNvPr id="0" name=""/>
        <dsp:cNvSpPr/>
      </dsp:nvSpPr>
      <dsp:spPr>
        <a:xfrm>
          <a:off x="347387" y="267299"/>
          <a:ext cx="2066898" cy="2066898"/>
        </a:xfrm>
        <a:custGeom>
          <a:avLst/>
          <a:gdLst/>
          <a:ahLst/>
          <a:cxnLst/>
          <a:rect l="0" t="0" r="0" b="0"/>
          <a:pathLst>
            <a:path>
              <a:moveTo>
                <a:pt x="1436717" y="81928"/>
              </a:moveTo>
              <a:arcTo wR="1033449" hR="1033449" stAng="17578076" swAng="196208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46BDE5-0A5D-D345-A9F1-791AAC201BFB}">
      <dsp:nvSpPr>
        <dsp:cNvPr id="0" name=""/>
        <dsp:cNvSpPr/>
      </dsp:nvSpPr>
      <dsp:spPr>
        <a:xfrm>
          <a:off x="1965905" y="722825"/>
          <a:ext cx="795599" cy="517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/>
            <a:t>组织者</a:t>
          </a:r>
        </a:p>
      </dsp:txBody>
      <dsp:txXfrm>
        <a:off x="1991150" y="748070"/>
        <a:ext cx="745109" cy="466649"/>
      </dsp:txXfrm>
    </dsp:sp>
    <dsp:sp modelId="{35B9A825-542B-C544-B78C-3A69356EB55D}">
      <dsp:nvSpPr>
        <dsp:cNvPr id="0" name=""/>
        <dsp:cNvSpPr/>
      </dsp:nvSpPr>
      <dsp:spPr>
        <a:xfrm>
          <a:off x="347387" y="267299"/>
          <a:ext cx="2066898" cy="2066898"/>
        </a:xfrm>
        <a:custGeom>
          <a:avLst/>
          <a:gdLst/>
          <a:ahLst/>
          <a:cxnLst/>
          <a:rect l="0" t="0" r="0" b="0"/>
          <a:pathLst>
            <a:path>
              <a:moveTo>
                <a:pt x="2065477" y="979272"/>
              </a:moveTo>
              <a:arcTo wR="1033449" hR="1033449" stAng="21419701" swAng="21967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5B1C7B-89B9-BC44-B1C1-3BEE1D95730D}">
      <dsp:nvSpPr>
        <dsp:cNvPr id="0" name=""/>
        <dsp:cNvSpPr/>
      </dsp:nvSpPr>
      <dsp:spPr>
        <a:xfrm>
          <a:off x="1590483" y="1878257"/>
          <a:ext cx="795599" cy="517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/>
            <a:t>观察者</a:t>
          </a:r>
        </a:p>
      </dsp:txBody>
      <dsp:txXfrm>
        <a:off x="1615728" y="1903502"/>
        <a:ext cx="745109" cy="466649"/>
      </dsp:txXfrm>
    </dsp:sp>
    <dsp:sp modelId="{4E86EBF7-F50E-F14C-B57A-17299CE27F99}">
      <dsp:nvSpPr>
        <dsp:cNvPr id="0" name=""/>
        <dsp:cNvSpPr/>
      </dsp:nvSpPr>
      <dsp:spPr>
        <a:xfrm>
          <a:off x="347387" y="267299"/>
          <a:ext cx="2066898" cy="2066898"/>
        </a:xfrm>
        <a:custGeom>
          <a:avLst/>
          <a:gdLst/>
          <a:ahLst/>
          <a:cxnLst/>
          <a:rect l="0" t="0" r="0" b="0"/>
          <a:pathLst>
            <a:path>
              <a:moveTo>
                <a:pt x="1238988" y="2046252"/>
              </a:moveTo>
              <a:arcTo wR="1033449" hR="1033449" stAng="4711689" swAng="137662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5C0337-DA34-BF44-BF74-61000CFCE2A6}">
      <dsp:nvSpPr>
        <dsp:cNvPr id="0" name=""/>
        <dsp:cNvSpPr/>
      </dsp:nvSpPr>
      <dsp:spPr>
        <a:xfrm>
          <a:off x="375590" y="1878257"/>
          <a:ext cx="795599" cy="517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/>
            <a:t>指导者</a:t>
          </a:r>
        </a:p>
      </dsp:txBody>
      <dsp:txXfrm>
        <a:off x="400835" y="1903502"/>
        <a:ext cx="745109" cy="466649"/>
      </dsp:txXfrm>
    </dsp:sp>
    <dsp:sp modelId="{9A0430FB-58ED-0C4C-BE99-9274E5FFEC5B}">
      <dsp:nvSpPr>
        <dsp:cNvPr id="0" name=""/>
        <dsp:cNvSpPr/>
      </dsp:nvSpPr>
      <dsp:spPr>
        <a:xfrm>
          <a:off x="347387" y="267299"/>
          <a:ext cx="2066898" cy="2066898"/>
        </a:xfrm>
        <a:custGeom>
          <a:avLst/>
          <a:gdLst/>
          <a:ahLst/>
          <a:cxnLst/>
          <a:rect l="0" t="0" r="0" b="0"/>
          <a:pathLst>
            <a:path>
              <a:moveTo>
                <a:pt x="172738" y="1605458"/>
              </a:moveTo>
              <a:arcTo wR="1033449" hR="1033449" stAng="8783574" swAng="21967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AAE542-E343-3245-9864-7E799BEFA70D}">
      <dsp:nvSpPr>
        <dsp:cNvPr id="0" name=""/>
        <dsp:cNvSpPr/>
      </dsp:nvSpPr>
      <dsp:spPr>
        <a:xfrm>
          <a:off x="168" y="722825"/>
          <a:ext cx="795599" cy="5171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/>
            <a:t>评价者和反思者</a:t>
          </a:r>
        </a:p>
      </dsp:txBody>
      <dsp:txXfrm>
        <a:off x="25413" y="748070"/>
        <a:ext cx="745109" cy="466649"/>
      </dsp:txXfrm>
    </dsp:sp>
    <dsp:sp modelId="{74257006-DC9E-D044-83F5-65E3560E3E58}">
      <dsp:nvSpPr>
        <dsp:cNvPr id="0" name=""/>
        <dsp:cNvSpPr/>
      </dsp:nvSpPr>
      <dsp:spPr>
        <a:xfrm>
          <a:off x="347387" y="267299"/>
          <a:ext cx="2066898" cy="2066898"/>
        </a:xfrm>
        <a:custGeom>
          <a:avLst/>
          <a:gdLst/>
          <a:ahLst/>
          <a:cxnLst/>
          <a:rect l="0" t="0" r="0" b="0"/>
          <a:pathLst>
            <a:path>
              <a:moveTo>
                <a:pt x="180029" y="450617"/>
              </a:moveTo>
              <a:arcTo wR="1033449" hR="1033449" stAng="12859837" swAng="196208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4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30"/>
            <a:ext cx="6858000" cy="124182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2"/>
            <a:ext cx="7772400" cy="11025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7"/>
            <a:ext cx="7772400" cy="1021556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2"/>
            <a:ext cx="4038600" cy="3394472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6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8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6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700" b="1"/>
            </a:lvl4pPr>
            <a:lvl5pPr marL="1828800" indent="0">
              <a:buNone/>
              <a:defRPr sz="1700" b="1"/>
            </a:lvl5pPr>
            <a:lvl6pPr marL="2286000" indent="0">
              <a:buNone/>
              <a:defRPr sz="1700" b="1"/>
            </a:lvl6pPr>
            <a:lvl7pPr marL="2743200" indent="0">
              <a:buNone/>
              <a:defRPr sz="1700" b="1"/>
            </a:lvl7pPr>
            <a:lvl8pPr marL="3200400" indent="0">
              <a:buNone/>
              <a:defRPr sz="1700" b="1"/>
            </a:lvl8pPr>
            <a:lvl9pPr marL="3657600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8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5" y="773443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4838925"/>
            <a:ext cx="293917" cy="16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0" y="4797170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9414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9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9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452" y="142266"/>
            <a:ext cx="1378024" cy="2840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260873"/>
            <a:ext cx="386834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1878807"/>
            <a:ext cx="386834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1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273845"/>
            <a:ext cx="7886700" cy="994172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2025/3/28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68" tIns="34284" rIns="68568" bIns="3428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3/28/25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4767265"/>
            <a:ext cx="2895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0"/>
            <a:ext cx="9144000" cy="5141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544" y="257115"/>
            <a:ext cx="8612912" cy="4629268"/>
          </a:xfrm>
          <a:prstGeom prst="rect">
            <a:avLst/>
          </a:prstGeom>
          <a:noFill/>
          <a:ln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5400000">
            <a:off x="1066800" y="1629410"/>
            <a:ext cx="246380" cy="245110"/>
          </a:xfrm>
          <a:prstGeom prst="ellipse">
            <a:avLst/>
          </a:prstGeom>
          <a:solidFill>
            <a:srgbClr val="4B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189990" y="2069170"/>
            <a:ext cx="6827510" cy="1107996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en-US" altLang="zh-CN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0-3</a:t>
            </a:r>
            <a:r>
              <a:rPr kumimoji="1" lang="zh-CN" altLang="en-US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岁婴幼儿亲子活动课程的理念</a:t>
            </a:r>
            <a:endParaRPr kumimoji="1" lang="en-US" altLang="zh-CN" sz="33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en-US" altLang="zh-CN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33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教师的角色定位</a:t>
            </a:r>
            <a:endParaRPr kumimoji="1" lang="zh-CN" altLang="zh-CN" sz="33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250" y="519580"/>
            <a:ext cx="1378024" cy="2840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23035" y="1459865"/>
            <a:ext cx="2064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BBF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8634" y="746093"/>
            <a:ext cx="7007296" cy="3796453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2" name="Picture 2" descr="C:\Users\asus\Desktop\新建文件夹\卡通老师和学生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44" y="-191513"/>
            <a:ext cx="2137006" cy="213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92959" y="2367916"/>
            <a:ext cx="5097780" cy="553085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zh-CN" altLang="zh-CN" sz="30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感谢您的聆听，谢谢大家！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7393" y="746094"/>
            <a:ext cx="984324" cy="1100087"/>
          </a:xfrm>
          <a:custGeom>
            <a:avLst/>
            <a:gdLst/>
            <a:ahLst/>
            <a:cxnLst/>
            <a:rect l="l" t="t" r="r" b="b"/>
            <a:pathLst>
              <a:path w="984937" h="1100373">
                <a:moveTo>
                  <a:pt x="0" y="0"/>
                </a:moveTo>
                <a:lnTo>
                  <a:pt x="984937" y="0"/>
                </a:lnTo>
                <a:lnTo>
                  <a:pt x="984937" y="984937"/>
                </a:lnTo>
                <a:lnTo>
                  <a:pt x="115436" y="984937"/>
                </a:lnTo>
                <a:lnTo>
                  <a:pt x="0" y="1100373"/>
                </a:lnTo>
                <a:lnTo>
                  <a:pt x="0" y="984937"/>
                </a:lnTo>
                <a:lnTo>
                  <a:pt x="0" y="745958"/>
                </a:lnTo>
                <a:close/>
              </a:path>
            </a:pathLst>
          </a:custGeom>
          <a:solidFill>
            <a:srgbClr val="4BB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3779" y="746093"/>
            <a:ext cx="7007296" cy="3796453"/>
          </a:xfrm>
          <a:prstGeom prst="rect">
            <a:avLst/>
          </a:prstGeom>
          <a:noFill/>
          <a:ln w="12700"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bg2">
                  <a:lumMod val="10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980" y="863600"/>
            <a:ext cx="728980" cy="85979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</a:p>
          <a:p>
            <a:r>
              <a:rPr lang="zh-CN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</a:t>
            </a:r>
          </a:p>
        </p:txBody>
      </p:sp>
      <p:sp>
        <p:nvSpPr>
          <p:cNvPr id="6" name="矩形 5"/>
          <p:cNvSpPr/>
          <p:nvPr/>
        </p:nvSpPr>
        <p:spPr>
          <a:xfrm>
            <a:off x="1637592" y="718440"/>
            <a:ext cx="6752897" cy="132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在一次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婴幼儿亲子活动中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，新手教师杨老师发现，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有的家长全程陪同孩子一起合作完成游戏，有的家长对孩子的多次互动请求视若无睹。同样的活动，家长的参与方式却截然不同。杨老师不禁思考：教师在亲子活动中扮演着怎样的角色？如何才能帮助家长成为孩子成长的助力者？</a:t>
            </a:r>
            <a:endParaRPr altLang="zh-CN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7130" y="4174408"/>
            <a:ext cx="1097074" cy="578047"/>
            <a:chOff x="1794781" y="1591782"/>
            <a:chExt cx="4211689" cy="221913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766" y="1685101"/>
              <a:ext cx="2871465" cy="79254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325" y="2478143"/>
              <a:ext cx="3139712" cy="48162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3600" y="2950106"/>
              <a:ext cx="3212870" cy="6950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781" y="1591782"/>
              <a:ext cx="1261981" cy="2219136"/>
            </a:xfrm>
            <a:prstGeom prst="rect">
              <a:avLst/>
            </a:prstGeom>
          </p:spPr>
        </p:pic>
      </p:grpSp>
      <p:pic>
        <p:nvPicPr>
          <p:cNvPr id="2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50" b="22950"/>
          <a:stretch/>
        </p:blipFill>
        <p:spPr>
          <a:xfrm>
            <a:off x="3283349" y="2049711"/>
            <a:ext cx="3461385" cy="249682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65544" y="257115"/>
            <a:ext cx="8612912" cy="4629268"/>
          </a:xfrm>
          <a:prstGeom prst="rect">
            <a:avLst/>
          </a:prstGeom>
          <a:noFill/>
          <a:ln>
            <a:solidFill>
              <a:srgbClr val="4BB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8217" y="2294750"/>
            <a:ext cx="5147563" cy="553998"/>
          </a:xfrm>
          <a:prstGeom prst="rect">
            <a:avLst/>
          </a:prstGeom>
          <a:solidFill>
            <a:srgbClr val="4BBFB2"/>
          </a:solidFill>
        </p:spPr>
        <p:txBody>
          <a:bodyPr wrap="none">
            <a:spAutoFit/>
          </a:bodyPr>
          <a:lstStyle/>
          <a:p>
            <a:pPr algn="ctr"/>
            <a:r>
              <a:rPr kumimoji="1" lang="zh-CN" altLang="en-US" sz="30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亲子活动中教师的角色定位</a:t>
            </a:r>
            <a:endParaRPr kumimoji="1" lang="en-US" altLang="zh-CN" sz="3000" spc="2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498" y="560278"/>
            <a:ext cx="1378024" cy="284076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AE4FA9-5D30-ECA7-B3EC-285AD7BD9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F06E1F84-DA76-C157-0CFE-AB0FD5CB819B}"/>
              </a:ext>
            </a:extLst>
          </p:cNvPr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DF9B1E-E026-F8E1-C9ED-D27E35CF1E12}"/>
              </a:ext>
            </a:extLst>
          </p:cNvPr>
          <p:cNvSpPr/>
          <p:nvPr/>
        </p:nvSpPr>
        <p:spPr>
          <a:xfrm>
            <a:off x="538766" y="666756"/>
            <a:ext cx="5883644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思考：教师如何破解家长参与难题？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38FEF0-6762-00A6-F785-3729C237E067}"/>
              </a:ext>
            </a:extLst>
          </p:cNvPr>
          <p:cNvSpPr/>
          <p:nvPr/>
        </p:nvSpPr>
        <p:spPr>
          <a:xfrm>
            <a:off x="923360" y="1395139"/>
            <a:ext cx="7462621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教师作为0—3岁婴幼儿亲子活动的重要主体，在活动中扮演着多重角色。教师是家长和婴幼儿之间的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桥梁</a:t>
            </a:r>
            <a:r>
              <a:rPr lang="zh-CN" altLang="zh-CN" sz="1600" dirty="0"/>
              <a:t>，不仅需要引导家长与婴幼儿进行互动，还要提供必要的支持和资源，同时观察婴幼儿的发展情况，为家长提供专业的建议和帮助。 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236673BB-2DB0-23F8-AC4D-E7B55FD10B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6667108"/>
              </p:ext>
            </p:extLst>
          </p:nvPr>
        </p:nvGraphicFramePr>
        <p:xfrm>
          <a:off x="3048000" y="2475346"/>
          <a:ext cx="2761673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03241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2363449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设计者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689" y="1395138"/>
            <a:ext cx="7462621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教师应根据婴幼儿的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年龄特点</a:t>
            </a:r>
            <a:r>
              <a:rPr lang="zh-CN" altLang="zh-CN" sz="1600" dirty="0"/>
              <a:t>和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发展需求</a:t>
            </a:r>
            <a:r>
              <a:rPr lang="zh-CN" altLang="zh-CN" sz="1600" dirty="0"/>
              <a:t>以及家长的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实际情况</a:t>
            </a:r>
            <a:r>
              <a:rPr lang="zh-CN" altLang="zh-CN" sz="1600" dirty="0"/>
              <a:t>，并结合自身的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专业知识</a:t>
            </a:r>
            <a:r>
              <a:rPr lang="zh-CN" altLang="zh-CN" sz="1600" dirty="0"/>
              <a:t>和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教育经验</a:t>
            </a:r>
            <a:r>
              <a:rPr lang="zh-CN" altLang="zh-CN" sz="1600" dirty="0"/>
              <a:t>，设计内容丰富、形式多样的活动。并且教师要提前准备好充足的材料，创设适宜、有趣的活动环境。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  <p:pic>
        <p:nvPicPr>
          <p:cNvPr id="5" name="图片 5">
            <a:extLst>
              <a:ext uri="{FF2B5EF4-FFF2-40B4-BE49-F238E27FC236}">
                <a16:creationId xmlns:a16="http://schemas.microsoft.com/office/drawing/2014/main" id="{8230FEBA-6AF3-BF6A-146D-87646CFB8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3" b="13933"/>
          <a:stretch/>
        </p:blipFill>
        <p:spPr>
          <a:xfrm>
            <a:off x="2807855" y="2431336"/>
            <a:ext cx="3394327" cy="244844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2363449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组织者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125" y="1921611"/>
            <a:ext cx="7494152" cy="1001033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教师要积极主动地与家长进行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沟通交流</a:t>
            </a:r>
            <a:r>
              <a:rPr lang="zh-CN" altLang="zh-CN" sz="1600" dirty="0"/>
              <a:t>，了解家长的意见和想法，努力取得家长对活动的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支持与配合</a:t>
            </a:r>
            <a:r>
              <a:rPr lang="zh-CN" altLang="zh-CN" sz="1600" dirty="0"/>
              <a:t>。教师通过组织适合婴幼儿年龄特点的活动，促进婴幼儿的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全面发展</a:t>
            </a:r>
            <a:r>
              <a:rPr lang="zh-CN" altLang="zh-CN" sz="1600" dirty="0"/>
              <a:t>，如提升婴幼儿感官、运动、语言和社会情感等方面的能力。 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2363449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观察者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1071" y="1561719"/>
            <a:ext cx="3777948" cy="292861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教师作为观察者，在亲子活动过程中要注意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观察婴幼儿的表现，记录他们的成长和发展情况</a:t>
            </a:r>
            <a:r>
              <a:rPr lang="zh-CN" altLang="zh-CN" sz="1600" dirty="0"/>
              <a:t>。通过这些观察，教师可以评估活动的效果，识别潜在的发育问题，并根据婴幼儿的个体需要及时调整活动内容。此外，教师还要注意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观察家长的活动情况，为提供给家长适宜的指导做好铺垫</a:t>
            </a:r>
            <a:r>
              <a:rPr lang="zh-CN" altLang="zh-CN" sz="1600" dirty="0"/>
              <a:t>。</a:t>
            </a:r>
          </a:p>
          <a:p>
            <a:pPr indent="342900">
              <a:lnSpc>
                <a:spcPts val="2500"/>
              </a:lnSpc>
            </a:pPr>
            <a:endParaRPr lang="zh-CN" altLang="zh-CN" sz="1600" dirty="0"/>
          </a:p>
        </p:txBody>
      </p:sp>
      <p:pic>
        <p:nvPicPr>
          <p:cNvPr id="5" name="图片 12">
            <a:extLst>
              <a:ext uri="{FF2B5EF4-FFF2-40B4-BE49-F238E27FC236}">
                <a16:creationId xmlns:a16="http://schemas.microsoft.com/office/drawing/2014/main" id="{45C6DDFF-EF12-11A2-0091-EB3CEFC8D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2" b="25918"/>
          <a:stretch/>
        </p:blipFill>
        <p:spPr>
          <a:xfrm>
            <a:off x="4929792" y="1732420"/>
            <a:ext cx="2877133" cy="20524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2363449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指导者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1834" y="1539955"/>
            <a:ext cx="7494152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教师应有效指导家长与幼儿之间进行沟通和互动，并做好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师幼互动</a:t>
            </a:r>
            <a:r>
              <a:rPr lang="zh-CN" altLang="zh-CN" sz="1600" dirty="0"/>
              <a:t>、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同伴互动</a:t>
            </a:r>
            <a:r>
              <a:rPr lang="zh-CN" altLang="zh-CN" sz="1600" dirty="0"/>
              <a:t>、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亲师互动</a:t>
            </a:r>
            <a:r>
              <a:rPr lang="zh-CN" altLang="zh-CN" sz="1600" dirty="0"/>
              <a:t>的指导。教师需要向家长展示如何在活动中与婴幼儿进行互动，使家长了解如何有效地引导孩子学习和探索。</a:t>
            </a:r>
          </a:p>
          <a:p>
            <a:pPr indent="342900">
              <a:lnSpc>
                <a:spcPts val="2500"/>
              </a:lnSpc>
            </a:pPr>
            <a:endParaRPr sz="16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2A5A84-70FE-BC73-50C8-894BFCA5AC0A}"/>
              </a:ext>
            </a:extLst>
          </p:cNvPr>
          <p:cNvSpPr/>
          <p:nvPr/>
        </p:nvSpPr>
        <p:spPr>
          <a:xfrm>
            <a:off x="1394827" y="2715490"/>
            <a:ext cx="6807339" cy="1598791"/>
          </a:xfrm>
          <a:prstGeom prst="rect">
            <a:avLst/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4D4870-94AC-3759-EB65-3C0FB951B1E4}"/>
              </a:ext>
            </a:extLst>
          </p:cNvPr>
          <p:cNvSpPr txBox="1"/>
          <p:nvPr/>
        </p:nvSpPr>
        <p:spPr>
          <a:xfrm>
            <a:off x="1581334" y="2789704"/>
            <a:ext cx="673774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教师示范科学互动方法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    描述性语言：“你用手指蘸了红色的颜料，在纸上画了一条弯弯曲曲的线！”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    开放式提问：“这两个触感有什么不同？一个是滑滑的，另一个呢？”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教师鼓励家长积极参与</a:t>
            </a:r>
            <a:br>
              <a:rPr kumimoji="1" lang="en-US" altLang="zh-CN" dirty="0">
                <a:latin typeface="KaiTi" panose="02010609060101010101" pitchFamily="49" charset="-122"/>
                <a:ea typeface="KaiTi" panose="02010609060101010101" pitchFamily="49" charset="-122"/>
              </a:rPr>
            </a:br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 任务式引导：“接下来请爸爸和孩子一起找一找，哪些东西是滑滑的？”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kumimoji="1" lang="zh-CN" altLang="en-US" dirty="0">
                <a:latin typeface="KaiTi" panose="02010609060101010101" pitchFamily="49" charset="-122"/>
                <a:ea typeface="KaiTi" panose="02010609060101010101" pitchFamily="49" charset="-122"/>
              </a:rPr>
              <a:t>     情感联结提示：“摸摸孩子的头，他会更愿意分享感受。”</a:t>
            </a:r>
            <a:endParaRPr kumimoji="1" lang="en-US" altLang="zh-CN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endParaRPr kumimoji="1" lang="zh-CN" alt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0" y="624917"/>
            <a:ext cx="1618699" cy="583807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29" y="653169"/>
            <a:ext cx="3440667" cy="500127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五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评价与反思者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FZZhunYuan-M02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4924" y="1604145"/>
            <a:ext cx="7494152" cy="1325609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indent="342900">
              <a:lnSpc>
                <a:spcPts val="2500"/>
              </a:lnSpc>
            </a:pPr>
            <a:r>
              <a:rPr lang="zh-CN" altLang="zh-CN" sz="1600" dirty="0"/>
              <a:t>教师还应对活动过程中婴幼儿及家长的表现、活动过程、活动效果做出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准确合理的评价</a:t>
            </a:r>
            <a:r>
              <a:rPr lang="zh-CN" altLang="zh-CN" sz="1600" dirty="0"/>
              <a:t>并向家长提出</a:t>
            </a:r>
            <a:r>
              <a:rPr lang="zh-CN" altLang="zh-CN" sz="1600" b="1" dirty="0">
                <a:solidFill>
                  <a:schemeClr val="accent1">
                    <a:lumMod val="75000"/>
                  </a:schemeClr>
                </a:solidFill>
              </a:rPr>
              <a:t>针对性的建议</a:t>
            </a:r>
            <a:r>
              <a:rPr lang="zh-CN" altLang="zh-CN" sz="1600" dirty="0"/>
              <a:t>，从而反思自己的活动设计、指导方法、改进策略等。教师需要在反思中不断提升活动质量，进而提高自己的专业能力。</a:t>
            </a:r>
          </a:p>
          <a:p>
            <a:pPr indent="342900">
              <a:lnSpc>
                <a:spcPts val="2500"/>
              </a:lnSpc>
            </a:pPr>
            <a:endParaRPr lang="en-US" altLang="zh-CN" sz="1600" dirty="0"/>
          </a:p>
        </p:txBody>
      </p:sp>
      <p:pic>
        <p:nvPicPr>
          <p:cNvPr id="7" name="图片 12">
            <a:extLst>
              <a:ext uri="{FF2B5EF4-FFF2-40B4-BE49-F238E27FC236}">
                <a16:creationId xmlns:a16="http://schemas.microsoft.com/office/drawing/2014/main" id="{D393941B-0D53-9CE8-A547-11865FAA2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" t="4841" r="-321" b="10086"/>
          <a:stretch/>
        </p:blipFill>
        <p:spPr>
          <a:xfrm>
            <a:off x="3236246" y="2645079"/>
            <a:ext cx="2671507" cy="227270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COMMONDATA" val="eyJoZGlkIjoiN2YzNjBkOTgyNWQ1YTMxYzM3MzMwNWFiODNmOWIzYW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613</Words>
  <Application>Microsoft Macintosh PowerPoint</Application>
  <PresentationFormat>全屏显示(16:9)</PresentationFormat>
  <Paragraphs>32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KaiTi</vt:lpstr>
      <vt:lpstr>宋体</vt:lpstr>
      <vt:lpstr>微软雅黑</vt:lpstr>
      <vt:lpstr>ITC Avant Garde Std Bk</vt:lpstr>
      <vt:lpstr>Arial</vt:lpstr>
      <vt:lpstr>Calibri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1215425385@qq.com</cp:lastModifiedBy>
  <cp:revision>3229</cp:revision>
  <dcterms:created xsi:type="dcterms:W3CDTF">2015-12-01T09:06:00Z</dcterms:created>
  <dcterms:modified xsi:type="dcterms:W3CDTF">2025-03-28T02:21:26Z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B7FFEBCD5D3740F79443DEF7AF073E68_13</vt:lpwstr>
  </property>
  <property fmtid="{D5CDD505-2E9C-101B-9397-08002B2CF9AE}" pid="3" name="KSOProductBuildVer">
    <vt:lpwstr>2052-12.1.0.18240</vt:lpwstr>
  </property>
</Properties>
</file>